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9" r:id="rId2"/>
    <p:sldId id="269" r:id="rId3"/>
    <p:sldId id="262" r:id="rId4"/>
    <p:sldId id="268" r:id="rId5"/>
    <p:sldId id="267" r:id="rId6"/>
    <p:sldId id="266" r:id="rId7"/>
    <p:sldId id="277" r:id="rId8"/>
    <p:sldId id="270" r:id="rId9"/>
    <p:sldId id="275" r:id="rId10"/>
    <p:sldId id="274" r:id="rId11"/>
    <p:sldId id="273" r:id="rId12"/>
    <p:sldId id="272" r:id="rId13"/>
    <p:sldId id="271" r:id="rId14"/>
    <p:sldId id="276" r:id="rId15"/>
    <p:sldId id="278" r:id="rId16"/>
  </p:sldIdLst>
  <p:sldSz cx="12192000" cy="6858000"/>
  <p:notesSz cx="6858000" cy="9144000"/>
  <p:defaultTextStyle>
    <a:defPPr>
      <a:defRPr lang="es-419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01E3550-DA84-4F3C-939B-6631B58FCAB9}" v="10" dt="2023-06-22T05:15:48.86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63" d="100"/>
          <a:sy n="63" d="100"/>
        </p:scale>
        <p:origin x="1382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ANIA P" userId="b2e8ffda2af8ad45" providerId="LiveId" clId="{F01E3550-DA84-4F3C-939B-6631B58FCAB9}"/>
    <pc:docChg chg="custSel addSld modSld sldOrd">
      <pc:chgData name="TANIA P" userId="b2e8ffda2af8ad45" providerId="LiveId" clId="{F01E3550-DA84-4F3C-939B-6631B58FCAB9}" dt="2023-06-22T05:16:34.073" v="50" actId="1076"/>
      <pc:docMkLst>
        <pc:docMk/>
      </pc:docMkLst>
      <pc:sldChg chg="delSp modSp mod">
        <pc:chgData name="TANIA P" userId="b2e8ffda2af8ad45" providerId="LiveId" clId="{F01E3550-DA84-4F3C-939B-6631B58FCAB9}" dt="2023-06-22T05:16:22.612" v="46"/>
        <pc:sldMkLst>
          <pc:docMk/>
          <pc:sldMk cId="2607202217" sldId="269"/>
        </pc:sldMkLst>
        <pc:spChg chg="del mod">
          <ac:chgData name="TANIA P" userId="b2e8ffda2af8ad45" providerId="LiveId" clId="{F01E3550-DA84-4F3C-939B-6631B58FCAB9}" dt="2023-06-22T05:16:22.612" v="46"/>
          <ac:spMkLst>
            <pc:docMk/>
            <pc:sldMk cId="2607202217" sldId="269"/>
            <ac:spMk id="5" creationId="{258B72C8-CC2D-EA72-3330-AEE2251BC4F5}"/>
          </ac:spMkLst>
        </pc:spChg>
      </pc:sldChg>
      <pc:sldChg chg="addSp delSp modSp add mod ord">
        <pc:chgData name="TANIA P" userId="b2e8ffda2af8ad45" providerId="LiveId" clId="{F01E3550-DA84-4F3C-939B-6631B58FCAB9}" dt="2023-06-22T05:16:34.073" v="50" actId="1076"/>
        <pc:sldMkLst>
          <pc:docMk/>
          <pc:sldMk cId="71878780" sldId="279"/>
        </pc:sldMkLst>
        <pc:spChg chg="del mod">
          <ac:chgData name="TANIA P" userId="b2e8ffda2af8ad45" providerId="LiveId" clId="{F01E3550-DA84-4F3C-939B-6631B58FCAB9}" dt="2023-06-22T05:10:21.490" v="3" actId="478"/>
          <ac:spMkLst>
            <pc:docMk/>
            <pc:sldMk cId="71878780" sldId="279"/>
            <ac:spMk id="4" creationId="{B3C40880-691E-5BFC-AB05-87D9801A8749}"/>
          </ac:spMkLst>
        </pc:spChg>
        <pc:spChg chg="del mod">
          <ac:chgData name="TANIA P" userId="b2e8ffda2af8ad45" providerId="LiveId" clId="{F01E3550-DA84-4F3C-939B-6631B58FCAB9}" dt="2023-06-22T05:10:27.175" v="5" actId="478"/>
          <ac:spMkLst>
            <pc:docMk/>
            <pc:sldMk cId="71878780" sldId="279"/>
            <ac:spMk id="5" creationId="{258B72C8-CC2D-EA72-3330-AEE2251BC4F5}"/>
          </ac:spMkLst>
        </pc:spChg>
        <pc:spChg chg="add del mod">
          <ac:chgData name="TANIA P" userId="b2e8ffda2af8ad45" providerId="LiveId" clId="{F01E3550-DA84-4F3C-939B-6631B58FCAB9}" dt="2023-06-22T05:13:55.131" v="32" actId="12084"/>
          <ac:spMkLst>
            <pc:docMk/>
            <pc:sldMk cId="71878780" sldId="279"/>
            <ac:spMk id="7" creationId="{0857859C-BB10-DDA4-CBEB-E938C631D0DB}"/>
          </ac:spMkLst>
        </pc:spChg>
        <pc:spChg chg="add mod">
          <ac:chgData name="TANIA P" userId="b2e8ffda2af8ad45" providerId="LiveId" clId="{F01E3550-DA84-4F3C-939B-6631B58FCAB9}" dt="2023-06-22T05:16:34.073" v="50" actId="1076"/>
          <ac:spMkLst>
            <pc:docMk/>
            <pc:sldMk cId="71878780" sldId="279"/>
            <ac:spMk id="10" creationId="{7CD40C77-22AD-9731-D620-65ED8BA782F7}"/>
          </ac:spMkLst>
        </pc:spChg>
        <pc:graphicFrameChg chg="add mod">
          <ac:chgData name="TANIA P" userId="b2e8ffda2af8ad45" providerId="LiveId" clId="{F01E3550-DA84-4F3C-939B-6631B58FCAB9}" dt="2023-06-22T05:15:48.862" v="41" actId="2711"/>
          <ac:graphicFrameMkLst>
            <pc:docMk/>
            <pc:sldMk cId="71878780" sldId="279"/>
            <ac:graphicFrameMk id="8" creationId="{94074E75-06BC-ADBF-425D-F4C36A5440F3}"/>
          </ac:graphicFrameMkLst>
        </pc:graphicFrameChg>
        <pc:picChg chg="mod">
          <ac:chgData name="TANIA P" userId="b2e8ffda2af8ad45" providerId="LiveId" clId="{F01E3550-DA84-4F3C-939B-6631B58FCAB9}" dt="2023-06-22T05:12:53.294" v="19" actId="1076"/>
          <ac:picMkLst>
            <pc:docMk/>
            <pc:sldMk cId="71878780" sldId="279"/>
            <ac:picMk id="3" creationId="{1C037CE2-A32A-00E2-4AF8-C08060063B89}"/>
          </ac:picMkLst>
        </pc:pic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hyperlink" Target="https://www.kaggle.com/datasets/pavansubhasht/ibm-hr-analytics-attrition-dataset" TargetMode="External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hyperlink" Target="https://www.kaggle.com/datasets/pavansubhasht/ibm-hr-analytics-attrition-dataset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BC35825-0E47-498B-A2A1-D421B6931DF9}" type="doc">
      <dgm:prSet loTypeId="urn:microsoft.com/office/officeart/2005/8/layout/vList2" loCatId="list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s-419"/>
        </a:p>
      </dgm:t>
    </dgm:pt>
    <dgm:pt modelId="{52BCB928-C5D0-4B4B-965B-F54696588E01}">
      <dgm:prSet/>
      <dgm:spPr/>
      <dgm:t>
        <a:bodyPr/>
        <a:lstStyle/>
        <a:p>
          <a:r>
            <a:rPr lang="es-419" b="1" i="0" dirty="0" err="1">
              <a:latin typeface="+mj-lt"/>
            </a:rPr>
            <a:t>hr-gender-analysis</a:t>
          </a:r>
          <a:endParaRPr lang="es-419" dirty="0">
            <a:latin typeface="+mj-lt"/>
          </a:endParaRPr>
        </a:p>
      </dgm:t>
    </dgm:pt>
    <dgm:pt modelId="{8D477A3D-7E4B-4956-8695-94DAF1FCC87C}" type="parTrans" cxnId="{FFE875A8-91E8-4B51-A80B-10CA9F4CB54A}">
      <dgm:prSet/>
      <dgm:spPr/>
      <dgm:t>
        <a:bodyPr/>
        <a:lstStyle/>
        <a:p>
          <a:endParaRPr lang="es-419"/>
        </a:p>
      </dgm:t>
    </dgm:pt>
    <dgm:pt modelId="{5C1B0FA7-FA2F-4F62-843B-BE97FCC28BD3}" type="sibTrans" cxnId="{FFE875A8-91E8-4B51-A80B-10CA9F4CB54A}">
      <dgm:prSet/>
      <dgm:spPr/>
      <dgm:t>
        <a:bodyPr/>
        <a:lstStyle/>
        <a:p>
          <a:endParaRPr lang="es-419"/>
        </a:p>
      </dgm:t>
    </dgm:pt>
    <dgm:pt modelId="{204419E4-D3BB-47DE-BB03-DC2B4513FC94}">
      <dgm:prSet/>
      <dgm:spPr/>
      <dgm:t>
        <a:bodyPr/>
        <a:lstStyle/>
        <a:p>
          <a:r>
            <a:rPr lang="es-419" b="1" i="0" dirty="0">
              <a:latin typeface="+mj-lt"/>
            </a:rPr>
            <a:t>Análisis Organizacional con perspectiva de género</a:t>
          </a:r>
          <a:r>
            <a:rPr lang="es-419" b="0" i="0" dirty="0"/>
            <a:t>.</a:t>
          </a:r>
          <a:endParaRPr lang="es-419" dirty="0"/>
        </a:p>
      </dgm:t>
    </dgm:pt>
    <dgm:pt modelId="{EE2506A5-A7B4-4D96-992B-F261BA332CD9}" type="parTrans" cxnId="{9628D6B0-E791-4B38-85AC-4E219A9E9765}">
      <dgm:prSet/>
      <dgm:spPr/>
      <dgm:t>
        <a:bodyPr/>
        <a:lstStyle/>
        <a:p>
          <a:endParaRPr lang="es-419"/>
        </a:p>
      </dgm:t>
    </dgm:pt>
    <dgm:pt modelId="{5A70AC43-4962-4033-A09C-6A27D62D3BDF}" type="sibTrans" cxnId="{9628D6B0-E791-4B38-85AC-4E219A9E9765}">
      <dgm:prSet/>
      <dgm:spPr/>
      <dgm:t>
        <a:bodyPr/>
        <a:lstStyle/>
        <a:p>
          <a:endParaRPr lang="es-419"/>
        </a:p>
      </dgm:t>
    </dgm:pt>
    <dgm:pt modelId="{C60459EE-7BA8-4ADE-B586-BD08012A6082}">
      <dgm:prSet/>
      <dgm:spPr/>
      <dgm:t>
        <a:bodyPr/>
        <a:lstStyle/>
        <a:p>
          <a:r>
            <a:rPr lang="es-419" b="1" i="0" dirty="0">
              <a:latin typeface="+mj-lt"/>
            </a:rPr>
            <a:t>¿Cuál es la necesidad o problema a resolver?</a:t>
          </a:r>
          <a:endParaRPr lang="es-419" dirty="0">
            <a:latin typeface="+mj-lt"/>
          </a:endParaRPr>
        </a:p>
      </dgm:t>
    </dgm:pt>
    <dgm:pt modelId="{BC3F283F-E502-49C3-A034-A97C74A1B03D}" type="parTrans" cxnId="{F97579E5-718E-4660-8B84-9AA310BA61C0}">
      <dgm:prSet/>
      <dgm:spPr/>
      <dgm:t>
        <a:bodyPr/>
        <a:lstStyle/>
        <a:p>
          <a:endParaRPr lang="es-419"/>
        </a:p>
      </dgm:t>
    </dgm:pt>
    <dgm:pt modelId="{9F8D4F6D-8B07-4D55-BC1C-119120F77A30}" type="sibTrans" cxnId="{F97579E5-718E-4660-8B84-9AA310BA61C0}">
      <dgm:prSet/>
      <dgm:spPr/>
      <dgm:t>
        <a:bodyPr/>
        <a:lstStyle/>
        <a:p>
          <a:endParaRPr lang="es-419"/>
        </a:p>
      </dgm:t>
    </dgm:pt>
    <dgm:pt modelId="{D793461A-6019-4279-9C56-DF526E75BFDD}">
      <dgm:prSet/>
      <dgm:spPr/>
      <dgm:t>
        <a:bodyPr/>
        <a:lstStyle/>
        <a:p>
          <a:r>
            <a:rPr lang="es-419" b="1" i="0" dirty="0"/>
            <a:t>💾 </a:t>
          </a:r>
          <a:r>
            <a:rPr lang="es-419" b="1" i="0" dirty="0">
              <a:latin typeface="+mj-lt"/>
            </a:rPr>
            <a:t>Base De Datos:</a:t>
          </a:r>
          <a:endParaRPr lang="es-419" dirty="0">
            <a:latin typeface="+mj-lt"/>
          </a:endParaRPr>
        </a:p>
      </dgm:t>
    </dgm:pt>
    <dgm:pt modelId="{B1EEFE35-97A5-4506-B2DF-7F7C9C84F129}" type="parTrans" cxnId="{1CD9C86D-4B77-486D-BF5F-FFA37AF18FEF}">
      <dgm:prSet/>
      <dgm:spPr/>
      <dgm:t>
        <a:bodyPr/>
        <a:lstStyle/>
        <a:p>
          <a:endParaRPr lang="es-419"/>
        </a:p>
      </dgm:t>
    </dgm:pt>
    <dgm:pt modelId="{875A8384-AF2D-4F1A-A732-92C7FC8D3026}" type="sibTrans" cxnId="{1CD9C86D-4B77-486D-BF5F-FFA37AF18FEF}">
      <dgm:prSet/>
      <dgm:spPr/>
      <dgm:t>
        <a:bodyPr/>
        <a:lstStyle/>
        <a:p>
          <a:endParaRPr lang="es-419"/>
        </a:p>
      </dgm:t>
    </dgm:pt>
    <dgm:pt modelId="{4FC68C0A-D4C4-45DC-9EBA-08A49280FF7A}">
      <dgm:prSet/>
      <dgm:spPr/>
      <dgm:t>
        <a:bodyPr/>
        <a:lstStyle/>
        <a:p>
          <a:r>
            <a:rPr lang="es-419" b="0" i="0" dirty="0">
              <a:hlinkClick xmlns:r="http://schemas.openxmlformats.org/officeDocument/2006/relationships" r:id="rId1"/>
            </a:rPr>
            <a:t>Ver en </a:t>
          </a:r>
          <a:r>
            <a:rPr lang="es-419" b="0" i="0" dirty="0" err="1">
              <a:hlinkClick xmlns:r="http://schemas.openxmlformats.org/officeDocument/2006/relationships" r:id="rId1"/>
            </a:rPr>
            <a:t>Kaggle</a:t>
          </a:r>
          <a:endParaRPr lang="es-419" dirty="0"/>
        </a:p>
      </dgm:t>
    </dgm:pt>
    <dgm:pt modelId="{D91D56CA-948F-48D0-85BB-E9BC5C87C5D6}" type="parTrans" cxnId="{934C9774-D8DC-4363-AAF8-A4135C164833}">
      <dgm:prSet/>
      <dgm:spPr/>
      <dgm:t>
        <a:bodyPr/>
        <a:lstStyle/>
        <a:p>
          <a:endParaRPr lang="es-419"/>
        </a:p>
      </dgm:t>
    </dgm:pt>
    <dgm:pt modelId="{D298E18F-C95E-4A95-B30E-16530C590E5E}" type="sibTrans" cxnId="{934C9774-D8DC-4363-AAF8-A4135C164833}">
      <dgm:prSet/>
      <dgm:spPr/>
      <dgm:t>
        <a:bodyPr/>
        <a:lstStyle/>
        <a:p>
          <a:endParaRPr lang="es-419"/>
        </a:p>
      </dgm:t>
    </dgm:pt>
    <dgm:pt modelId="{92176078-4C5B-436E-8E1B-D901C958C6A4}" type="pres">
      <dgm:prSet presAssocID="{EBC35825-0E47-498B-A2A1-D421B6931DF9}" presName="linear" presStyleCnt="0">
        <dgm:presLayoutVars>
          <dgm:animLvl val="lvl"/>
          <dgm:resizeHandles val="exact"/>
        </dgm:presLayoutVars>
      </dgm:prSet>
      <dgm:spPr/>
    </dgm:pt>
    <dgm:pt modelId="{54939B98-0048-4578-BC78-0B017E2816CD}" type="pres">
      <dgm:prSet presAssocID="{52BCB928-C5D0-4B4B-965B-F54696588E01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5D7AF6ED-8A54-4849-9B60-75C208F58F59}" type="pres">
      <dgm:prSet presAssocID="{5C1B0FA7-FA2F-4F62-843B-BE97FCC28BD3}" presName="spacer" presStyleCnt="0"/>
      <dgm:spPr/>
    </dgm:pt>
    <dgm:pt modelId="{0881607A-66DA-4CB8-8AB0-53B826075DEE}" type="pres">
      <dgm:prSet presAssocID="{204419E4-D3BB-47DE-BB03-DC2B4513FC94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99D508C3-F84D-4BDE-ADD5-E6E15D779F05}" type="pres">
      <dgm:prSet presAssocID="{5A70AC43-4962-4033-A09C-6A27D62D3BDF}" presName="spacer" presStyleCnt="0"/>
      <dgm:spPr/>
    </dgm:pt>
    <dgm:pt modelId="{5E2513F0-0F0E-4726-939E-0CF62FBD773A}" type="pres">
      <dgm:prSet presAssocID="{C60459EE-7BA8-4ADE-B586-BD08012A6082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34E21FF0-4309-4FA2-A57A-2C78BAED9F74}" type="pres">
      <dgm:prSet presAssocID="{9F8D4F6D-8B07-4D55-BC1C-119120F77A30}" presName="spacer" presStyleCnt="0"/>
      <dgm:spPr/>
    </dgm:pt>
    <dgm:pt modelId="{9355F7B4-0C4A-4458-A3B6-06890C210BAB}" type="pres">
      <dgm:prSet presAssocID="{D793461A-6019-4279-9C56-DF526E75BFDD}" presName="parentText" presStyleLbl="node1" presStyleIdx="3" presStyleCnt="4" custLinFactNeighborX="-137">
        <dgm:presLayoutVars>
          <dgm:chMax val="0"/>
          <dgm:bulletEnabled val="1"/>
        </dgm:presLayoutVars>
      </dgm:prSet>
      <dgm:spPr/>
    </dgm:pt>
    <dgm:pt modelId="{A414F5BA-0E1A-41A7-8514-3092262C3437}" type="pres">
      <dgm:prSet presAssocID="{D793461A-6019-4279-9C56-DF526E75BFDD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EC422A0C-AC78-4756-9232-945F820C879C}" type="presOf" srcId="{EBC35825-0E47-498B-A2A1-D421B6931DF9}" destId="{92176078-4C5B-436E-8E1B-D901C958C6A4}" srcOrd="0" destOrd="0" presId="urn:microsoft.com/office/officeart/2005/8/layout/vList2"/>
    <dgm:cxn modelId="{73E5CC14-36B1-46C3-8979-88556499F9F5}" type="presOf" srcId="{204419E4-D3BB-47DE-BB03-DC2B4513FC94}" destId="{0881607A-66DA-4CB8-8AB0-53B826075DEE}" srcOrd="0" destOrd="0" presId="urn:microsoft.com/office/officeart/2005/8/layout/vList2"/>
    <dgm:cxn modelId="{E25F7B26-D256-4C07-8269-4369373FD110}" type="presOf" srcId="{52BCB928-C5D0-4B4B-965B-F54696588E01}" destId="{54939B98-0048-4578-BC78-0B017E2816CD}" srcOrd="0" destOrd="0" presId="urn:microsoft.com/office/officeart/2005/8/layout/vList2"/>
    <dgm:cxn modelId="{1CD9C86D-4B77-486D-BF5F-FFA37AF18FEF}" srcId="{EBC35825-0E47-498B-A2A1-D421B6931DF9}" destId="{D793461A-6019-4279-9C56-DF526E75BFDD}" srcOrd="3" destOrd="0" parTransId="{B1EEFE35-97A5-4506-B2DF-7F7C9C84F129}" sibTransId="{875A8384-AF2D-4F1A-A732-92C7FC8D3026}"/>
    <dgm:cxn modelId="{336BAE4F-41D7-4C6D-8FDD-3A2571A53BF8}" type="presOf" srcId="{D793461A-6019-4279-9C56-DF526E75BFDD}" destId="{9355F7B4-0C4A-4458-A3B6-06890C210BAB}" srcOrd="0" destOrd="0" presId="urn:microsoft.com/office/officeart/2005/8/layout/vList2"/>
    <dgm:cxn modelId="{934C9774-D8DC-4363-AAF8-A4135C164833}" srcId="{D793461A-6019-4279-9C56-DF526E75BFDD}" destId="{4FC68C0A-D4C4-45DC-9EBA-08A49280FF7A}" srcOrd="0" destOrd="0" parTransId="{D91D56CA-948F-48D0-85BB-E9BC5C87C5D6}" sibTransId="{D298E18F-C95E-4A95-B30E-16530C590E5E}"/>
    <dgm:cxn modelId="{2F8EA67C-9EE6-479F-A3C6-7488A432A02A}" type="presOf" srcId="{C60459EE-7BA8-4ADE-B586-BD08012A6082}" destId="{5E2513F0-0F0E-4726-939E-0CF62FBD773A}" srcOrd="0" destOrd="0" presId="urn:microsoft.com/office/officeart/2005/8/layout/vList2"/>
    <dgm:cxn modelId="{FFE875A8-91E8-4B51-A80B-10CA9F4CB54A}" srcId="{EBC35825-0E47-498B-A2A1-D421B6931DF9}" destId="{52BCB928-C5D0-4B4B-965B-F54696588E01}" srcOrd="0" destOrd="0" parTransId="{8D477A3D-7E4B-4956-8695-94DAF1FCC87C}" sibTransId="{5C1B0FA7-FA2F-4F62-843B-BE97FCC28BD3}"/>
    <dgm:cxn modelId="{9628D6B0-E791-4B38-85AC-4E219A9E9765}" srcId="{EBC35825-0E47-498B-A2A1-D421B6931DF9}" destId="{204419E4-D3BB-47DE-BB03-DC2B4513FC94}" srcOrd="1" destOrd="0" parTransId="{EE2506A5-A7B4-4D96-992B-F261BA332CD9}" sibTransId="{5A70AC43-4962-4033-A09C-6A27D62D3BDF}"/>
    <dgm:cxn modelId="{843A0DE1-8A31-4A3D-83AF-8359ACDFCFCC}" type="presOf" srcId="{4FC68C0A-D4C4-45DC-9EBA-08A49280FF7A}" destId="{A414F5BA-0E1A-41A7-8514-3092262C3437}" srcOrd="0" destOrd="0" presId="urn:microsoft.com/office/officeart/2005/8/layout/vList2"/>
    <dgm:cxn modelId="{F97579E5-718E-4660-8B84-9AA310BA61C0}" srcId="{EBC35825-0E47-498B-A2A1-D421B6931DF9}" destId="{C60459EE-7BA8-4ADE-B586-BD08012A6082}" srcOrd="2" destOrd="0" parTransId="{BC3F283F-E502-49C3-A034-A97C74A1B03D}" sibTransId="{9F8D4F6D-8B07-4D55-BC1C-119120F77A30}"/>
    <dgm:cxn modelId="{69365D3F-777C-4F18-B994-ACADDBA9B42C}" type="presParOf" srcId="{92176078-4C5B-436E-8E1B-D901C958C6A4}" destId="{54939B98-0048-4578-BC78-0B017E2816CD}" srcOrd="0" destOrd="0" presId="urn:microsoft.com/office/officeart/2005/8/layout/vList2"/>
    <dgm:cxn modelId="{C91C2F8F-87DE-470B-975F-E0E94B9443C5}" type="presParOf" srcId="{92176078-4C5B-436E-8E1B-D901C958C6A4}" destId="{5D7AF6ED-8A54-4849-9B60-75C208F58F59}" srcOrd="1" destOrd="0" presId="urn:microsoft.com/office/officeart/2005/8/layout/vList2"/>
    <dgm:cxn modelId="{32C71516-0202-45BD-A5D2-6CD37AC854EB}" type="presParOf" srcId="{92176078-4C5B-436E-8E1B-D901C958C6A4}" destId="{0881607A-66DA-4CB8-8AB0-53B826075DEE}" srcOrd="2" destOrd="0" presId="urn:microsoft.com/office/officeart/2005/8/layout/vList2"/>
    <dgm:cxn modelId="{A6EBA6C5-FA66-41DB-AF54-0A5124CC070B}" type="presParOf" srcId="{92176078-4C5B-436E-8E1B-D901C958C6A4}" destId="{99D508C3-F84D-4BDE-ADD5-E6E15D779F05}" srcOrd="3" destOrd="0" presId="urn:microsoft.com/office/officeart/2005/8/layout/vList2"/>
    <dgm:cxn modelId="{E0B636D7-4E5B-4B69-AF80-8BE0B586FDDA}" type="presParOf" srcId="{92176078-4C5B-436E-8E1B-D901C958C6A4}" destId="{5E2513F0-0F0E-4726-939E-0CF62FBD773A}" srcOrd="4" destOrd="0" presId="urn:microsoft.com/office/officeart/2005/8/layout/vList2"/>
    <dgm:cxn modelId="{F8306761-82ED-42A6-8770-343945A9F752}" type="presParOf" srcId="{92176078-4C5B-436E-8E1B-D901C958C6A4}" destId="{34E21FF0-4309-4FA2-A57A-2C78BAED9F74}" srcOrd="5" destOrd="0" presId="urn:microsoft.com/office/officeart/2005/8/layout/vList2"/>
    <dgm:cxn modelId="{BA87AA82-C694-467E-AC35-7DC27CE2E10D}" type="presParOf" srcId="{92176078-4C5B-436E-8E1B-D901C958C6A4}" destId="{9355F7B4-0C4A-4458-A3B6-06890C210BAB}" srcOrd="6" destOrd="0" presId="urn:microsoft.com/office/officeart/2005/8/layout/vList2"/>
    <dgm:cxn modelId="{F9A7F783-4E77-4747-A934-51CC6FEB615E}" type="presParOf" srcId="{92176078-4C5B-436E-8E1B-D901C958C6A4}" destId="{A414F5BA-0E1A-41A7-8514-3092262C3437}" srcOrd="7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939B98-0048-4578-BC78-0B017E2816CD}">
      <dsp:nvSpPr>
        <dsp:cNvPr id="0" name=""/>
        <dsp:cNvSpPr/>
      </dsp:nvSpPr>
      <dsp:spPr>
        <a:xfrm>
          <a:off x="0" y="24778"/>
          <a:ext cx="8912352" cy="73454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419" sz="2800" b="1" i="0" kern="1200" dirty="0" err="1">
              <a:latin typeface="+mj-lt"/>
            </a:rPr>
            <a:t>hr-gender-analysis</a:t>
          </a:r>
          <a:endParaRPr lang="es-419" sz="2800" kern="1200" dirty="0">
            <a:latin typeface="+mj-lt"/>
          </a:endParaRPr>
        </a:p>
      </dsp:txBody>
      <dsp:txXfrm>
        <a:off x="35857" y="60635"/>
        <a:ext cx="8840638" cy="662826"/>
      </dsp:txXfrm>
    </dsp:sp>
    <dsp:sp modelId="{0881607A-66DA-4CB8-8AB0-53B826075DEE}">
      <dsp:nvSpPr>
        <dsp:cNvPr id="0" name=""/>
        <dsp:cNvSpPr/>
      </dsp:nvSpPr>
      <dsp:spPr>
        <a:xfrm>
          <a:off x="0" y="839958"/>
          <a:ext cx="8912352" cy="73454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419" sz="2800" b="1" i="0" kern="1200" dirty="0">
              <a:latin typeface="+mj-lt"/>
            </a:rPr>
            <a:t>Análisis Organizacional con perspectiva de género</a:t>
          </a:r>
          <a:r>
            <a:rPr lang="es-419" sz="2800" b="0" i="0" kern="1200" dirty="0"/>
            <a:t>.</a:t>
          </a:r>
          <a:endParaRPr lang="es-419" sz="2800" kern="1200" dirty="0"/>
        </a:p>
      </dsp:txBody>
      <dsp:txXfrm>
        <a:off x="35857" y="875815"/>
        <a:ext cx="8840638" cy="662826"/>
      </dsp:txXfrm>
    </dsp:sp>
    <dsp:sp modelId="{5E2513F0-0F0E-4726-939E-0CF62FBD773A}">
      <dsp:nvSpPr>
        <dsp:cNvPr id="0" name=""/>
        <dsp:cNvSpPr/>
      </dsp:nvSpPr>
      <dsp:spPr>
        <a:xfrm>
          <a:off x="0" y="1655139"/>
          <a:ext cx="8912352" cy="73454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419" sz="2800" b="1" i="0" kern="1200" dirty="0">
              <a:latin typeface="+mj-lt"/>
            </a:rPr>
            <a:t>¿Cuál es la necesidad o problema a resolver?</a:t>
          </a:r>
          <a:endParaRPr lang="es-419" sz="2800" kern="1200" dirty="0">
            <a:latin typeface="+mj-lt"/>
          </a:endParaRPr>
        </a:p>
      </dsp:txBody>
      <dsp:txXfrm>
        <a:off x="35857" y="1690996"/>
        <a:ext cx="8840638" cy="662826"/>
      </dsp:txXfrm>
    </dsp:sp>
    <dsp:sp modelId="{9355F7B4-0C4A-4458-A3B6-06890C210BAB}">
      <dsp:nvSpPr>
        <dsp:cNvPr id="0" name=""/>
        <dsp:cNvSpPr/>
      </dsp:nvSpPr>
      <dsp:spPr>
        <a:xfrm>
          <a:off x="0" y="2470320"/>
          <a:ext cx="8912352" cy="73454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419" sz="2800" b="1" i="0" kern="1200" dirty="0"/>
            <a:t>💾 </a:t>
          </a:r>
          <a:r>
            <a:rPr lang="es-419" sz="2800" b="1" i="0" kern="1200" dirty="0">
              <a:latin typeface="+mj-lt"/>
            </a:rPr>
            <a:t>Base De Datos:</a:t>
          </a:r>
          <a:endParaRPr lang="es-419" sz="2800" kern="1200" dirty="0">
            <a:latin typeface="+mj-lt"/>
          </a:endParaRPr>
        </a:p>
      </dsp:txBody>
      <dsp:txXfrm>
        <a:off x="35857" y="2506177"/>
        <a:ext cx="8840638" cy="662826"/>
      </dsp:txXfrm>
    </dsp:sp>
    <dsp:sp modelId="{A414F5BA-0E1A-41A7-8514-3092262C3437}">
      <dsp:nvSpPr>
        <dsp:cNvPr id="0" name=""/>
        <dsp:cNvSpPr/>
      </dsp:nvSpPr>
      <dsp:spPr>
        <a:xfrm>
          <a:off x="0" y="3204860"/>
          <a:ext cx="8912352" cy="4636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2967" tIns="35560" rIns="199136" bIns="3556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419" sz="2200" b="0" i="0" kern="1200" dirty="0">
              <a:hlinkClick xmlns:r="http://schemas.openxmlformats.org/officeDocument/2006/relationships" r:id="rId1"/>
            </a:rPr>
            <a:t>Ver en </a:t>
          </a:r>
          <a:r>
            <a:rPr lang="es-419" sz="2200" b="0" i="0" kern="1200" dirty="0" err="1">
              <a:hlinkClick xmlns:r="http://schemas.openxmlformats.org/officeDocument/2006/relationships" r:id="rId1"/>
            </a:rPr>
            <a:t>Kaggle</a:t>
          </a:r>
          <a:endParaRPr lang="es-419" sz="2200" kern="1200" dirty="0"/>
        </a:p>
      </dsp:txBody>
      <dsp:txXfrm>
        <a:off x="0" y="3204860"/>
        <a:ext cx="8912352" cy="46368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A57478-0C18-E960-BB0B-D97F2FA571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MX"/>
              <a:t>Haz clic para modificar el estilo de título del patrón</a:t>
            </a:r>
            <a:endParaRPr lang="es-419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A4F0D5B-5C6F-6053-5B60-CE122FA81F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MX"/>
              <a:t>Haz clic para editar el estilo de subtítulo del patrón</a:t>
            </a:r>
            <a:endParaRPr lang="es-419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0EF97A2-B58F-70CE-7FED-BE387F5588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3D3AE1-644A-416C-846E-DFB006F30FD5}" type="datetimeFigureOut">
              <a:rPr lang="es-419" smtClean="0"/>
              <a:t>21/6/2023</a:t>
            </a:fld>
            <a:endParaRPr lang="es-419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F1982BE-91D7-B42E-A0B8-C16DCFBC2B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2B78A8B-FC6E-F450-5592-F32D1663F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FB0E7-5CAF-4005-A917-C41FCBFA3ECF}" type="slidenum">
              <a:rPr lang="es-419" smtClean="0"/>
              <a:t>‹Nº›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35696436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478DC8-3D64-41FB-B120-7BBE2A5FA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419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F3A1D1D6-B0B1-E275-9891-59356607C7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419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00B5CE3-EFB9-1C44-6450-5BB5ADE7FA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3D3AE1-644A-416C-846E-DFB006F30FD5}" type="datetimeFigureOut">
              <a:rPr lang="es-419" smtClean="0"/>
              <a:t>21/6/2023</a:t>
            </a:fld>
            <a:endParaRPr lang="es-419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EB423DF-5D98-5B62-7C85-7B131B823D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81E7521-EA45-C776-CAD6-C30F5B8701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FB0E7-5CAF-4005-A917-C41FCBFA3ECF}" type="slidenum">
              <a:rPr lang="es-419" smtClean="0"/>
              <a:t>‹Nº›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20219580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EDF64A1C-8AAD-9799-0882-3F4E7B4C08F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MX"/>
              <a:t>Haz clic para modificar el estilo de título del patrón</a:t>
            </a:r>
            <a:endParaRPr lang="es-419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416FD8E4-B327-053A-5750-CC236798C0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419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D54B1A5-BEB2-BE64-55D6-83DAFDE168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3D3AE1-644A-416C-846E-DFB006F30FD5}" type="datetimeFigureOut">
              <a:rPr lang="es-419" smtClean="0"/>
              <a:t>21/6/2023</a:t>
            </a:fld>
            <a:endParaRPr lang="es-419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B7D1EA1-8E4C-2171-16A4-6981DA8DB5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AEA3976-91A7-EA2C-E420-44D375143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FB0E7-5CAF-4005-A917-C41FCBFA3ECF}" type="slidenum">
              <a:rPr lang="es-419" smtClean="0"/>
              <a:t>‹Nº›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36556555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175290-0A06-E084-8575-A455275C9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419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782616E-A9FB-424C-B015-870D021FCD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419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B6B5D0A-E441-993B-ADF8-C567AB2C22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3D3AE1-644A-416C-846E-DFB006F30FD5}" type="datetimeFigureOut">
              <a:rPr lang="es-419" smtClean="0"/>
              <a:t>21/6/2023</a:t>
            </a:fld>
            <a:endParaRPr lang="es-419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C6ACDE2-60B5-C8C6-3DC0-6E81BEA45B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873B5B6-1ADB-FAC7-2450-7D467BCC6C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FB0E7-5CAF-4005-A917-C41FCBFA3ECF}" type="slidenum">
              <a:rPr lang="es-419" smtClean="0"/>
              <a:t>‹Nº›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33208115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26B802-594E-3D11-DB18-C0783D201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MX"/>
              <a:t>Haz clic para modificar el estilo de título del patrón</a:t>
            </a:r>
            <a:endParaRPr lang="es-419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ED2B2E2-1E81-E1F2-F90E-0E8BBBFCE3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02077A8-A297-0468-7616-7E0A140EE8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3D3AE1-644A-416C-846E-DFB006F30FD5}" type="datetimeFigureOut">
              <a:rPr lang="es-419" smtClean="0"/>
              <a:t>21/6/2023</a:t>
            </a:fld>
            <a:endParaRPr lang="es-419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9A05243-2165-C174-6A10-8B4452410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BA597A5-95B0-61F1-6AE3-2480332958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FB0E7-5CAF-4005-A917-C41FCBFA3ECF}" type="slidenum">
              <a:rPr lang="es-419" smtClean="0"/>
              <a:t>‹Nº›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3319950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4B067D-A80C-6519-7345-D43B56924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419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85446BC-F34F-266E-4AC7-AF1CC7A62E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419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F0042CF6-0C0D-FF96-4B4F-4A49A03678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419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FB1F14D-C30B-9D52-CFBD-4A197B3690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3D3AE1-644A-416C-846E-DFB006F30FD5}" type="datetimeFigureOut">
              <a:rPr lang="es-419" smtClean="0"/>
              <a:t>21/6/2023</a:t>
            </a:fld>
            <a:endParaRPr lang="es-419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884CF67A-7A92-43E4-DA19-B1162A10B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2921589-9F4E-04CA-A446-84DDD5907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FB0E7-5CAF-4005-A917-C41FCBFA3ECF}" type="slidenum">
              <a:rPr lang="es-419" smtClean="0"/>
              <a:t>‹Nº›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23708025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898F2F4-513C-D4E8-2B16-30C6D9746B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MX"/>
              <a:t>Haz clic para modificar el estilo de título del patrón</a:t>
            </a:r>
            <a:endParaRPr lang="es-419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6DBC67B-A48F-2388-365B-AD15C682FB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3DC36208-3A6A-EA01-D452-BE57869175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419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02A06272-E229-7338-3C93-FF661C8BDD3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39863AB4-12A2-38A1-5474-DBCD73D0BD5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419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0763BBFC-BA47-6696-84BA-3F422B63E7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3D3AE1-644A-416C-846E-DFB006F30FD5}" type="datetimeFigureOut">
              <a:rPr lang="es-419" smtClean="0"/>
              <a:t>21/6/2023</a:t>
            </a:fld>
            <a:endParaRPr lang="es-419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A05B1794-E065-3B58-473E-B7CF42A354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63D660D5-A668-E3FF-F4B0-537B6D6BF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FB0E7-5CAF-4005-A917-C41FCBFA3ECF}" type="slidenum">
              <a:rPr lang="es-419" smtClean="0"/>
              <a:t>‹Nº›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34808185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CED667-A33D-ECA0-3C9F-269A35320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419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5D75C7E3-348F-E6EB-20DF-68CB27D15D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3D3AE1-644A-416C-846E-DFB006F30FD5}" type="datetimeFigureOut">
              <a:rPr lang="es-419" smtClean="0"/>
              <a:t>21/6/2023</a:t>
            </a:fld>
            <a:endParaRPr lang="es-419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B4AE2745-8826-3ADE-7F1B-DB4878E00A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BEEE906-CD4F-54F3-77A1-458AE4D2FD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FB0E7-5CAF-4005-A917-C41FCBFA3ECF}" type="slidenum">
              <a:rPr lang="es-419" smtClean="0"/>
              <a:t>‹Nº›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13616812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B4961B28-16FD-E1B6-DACF-AB18DDD5C3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3D3AE1-644A-416C-846E-DFB006F30FD5}" type="datetimeFigureOut">
              <a:rPr lang="es-419" smtClean="0"/>
              <a:t>21/6/2023</a:t>
            </a:fld>
            <a:endParaRPr lang="es-419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4F0F39D9-83A1-287F-7356-96649FB354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A1EF7AC-A48C-027F-38CC-BD4DF85F8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FB0E7-5CAF-4005-A917-C41FCBFA3ECF}" type="slidenum">
              <a:rPr lang="es-419" smtClean="0"/>
              <a:t>‹Nº›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14477551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23AFB4-3367-0937-A845-1E05AE7549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  <a:endParaRPr lang="es-419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F343B9C-BAF5-FF42-FF45-8ADA486964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419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135FDB1A-D75D-EFA8-5A6C-FF85A3D274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A0D1316-26CD-2702-0CB5-2AAECF778F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3D3AE1-644A-416C-846E-DFB006F30FD5}" type="datetimeFigureOut">
              <a:rPr lang="es-419" smtClean="0"/>
              <a:t>21/6/2023</a:t>
            </a:fld>
            <a:endParaRPr lang="es-419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E1C24DE-0726-DAED-584D-BF6EBD4CF7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30BF4958-498B-D690-CB31-7B2BDB7C4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FB0E7-5CAF-4005-A917-C41FCBFA3ECF}" type="slidenum">
              <a:rPr lang="es-419" smtClean="0"/>
              <a:t>‹Nº›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39307878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368E0E-18A2-D260-F1A7-163D5588E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  <a:endParaRPr lang="es-419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9E1AE07B-CF83-7647-7739-B9529867EC6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419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DD03920B-7C7C-7377-C739-C76D2746FF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F7FCE1B-DAA1-7D0D-85A7-2EC729CC5E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3D3AE1-644A-416C-846E-DFB006F30FD5}" type="datetimeFigureOut">
              <a:rPr lang="es-419" smtClean="0"/>
              <a:t>21/6/2023</a:t>
            </a:fld>
            <a:endParaRPr lang="es-419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2735BA1-D301-9F5F-B0A7-3B92AF36E0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D1E46DA-F4E6-B77A-F004-3B9E3EC39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FB0E7-5CAF-4005-A917-C41FCBFA3ECF}" type="slidenum">
              <a:rPr lang="es-419" smtClean="0"/>
              <a:t>‹Nº›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8794259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6CE5DC3A-00D8-168F-7DD0-F2902F6460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MX"/>
              <a:t>Haz clic para modificar el estilo de título del patrón</a:t>
            </a:r>
            <a:endParaRPr lang="es-419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A0514FF-AF38-531A-F366-AA3A56430A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419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E02D66E-BC72-EAC2-571F-C162EC0FCDE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3D3AE1-644A-416C-846E-DFB006F30FD5}" type="datetimeFigureOut">
              <a:rPr lang="es-419" smtClean="0"/>
              <a:t>21/6/2023</a:t>
            </a:fld>
            <a:endParaRPr lang="es-419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1082C1A-8172-940B-10D9-35F7F01F1D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419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F4CBE82-0105-C787-0717-A8BCF33C37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FFB0E7-5CAF-4005-A917-C41FCBFA3ECF}" type="slidenum">
              <a:rPr lang="es-419" smtClean="0"/>
              <a:t>‹Nº›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26501122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419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1C037CE2-A32A-00E2-4AF8-C08060063B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DA09F9EA-41D0-8025-4B0D-53894EC9034F}"/>
              </a:ext>
            </a:extLst>
          </p:cNvPr>
          <p:cNvSpPr txBox="1"/>
          <p:nvPr/>
        </p:nvSpPr>
        <p:spPr>
          <a:xfrm>
            <a:off x="792480" y="1828800"/>
            <a:ext cx="8912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dirty="0"/>
              <a:t> </a:t>
            </a:r>
          </a:p>
        </p:txBody>
      </p:sp>
      <p:graphicFrame>
        <p:nvGraphicFramePr>
          <p:cNvPr id="8" name="Diagrama 7">
            <a:extLst>
              <a:ext uri="{FF2B5EF4-FFF2-40B4-BE49-F238E27FC236}">
                <a16:creationId xmlns:a16="http://schemas.microsoft.com/office/drawing/2014/main" id="{94074E75-06BC-ADBF-425D-F4C36A5440F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18966179"/>
              </p:ext>
            </p:extLst>
          </p:nvPr>
        </p:nvGraphicFramePr>
        <p:xfrm>
          <a:off x="938784" y="2013466"/>
          <a:ext cx="8912352" cy="36933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CuadroTexto 9">
            <a:extLst>
              <a:ext uri="{FF2B5EF4-FFF2-40B4-BE49-F238E27FC236}">
                <a16:creationId xmlns:a16="http://schemas.microsoft.com/office/drawing/2014/main" id="{7CD40C77-22AD-9731-D620-65ED8BA782F7}"/>
              </a:ext>
            </a:extLst>
          </p:cNvPr>
          <p:cNvSpPr txBox="1"/>
          <p:nvPr/>
        </p:nvSpPr>
        <p:spPr>
          <a:xfrm>
            <a:off x="10168128" y="6049947"/>
            <a:ext cx="24384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419" sz="1800" dirty="0"/>
              <a:t>Maricela García </a:t>
            </a:r>
          </a:p>
          <a:p>
            <a:r>
              <a:rPr lang="es-419" sz="1800" dirty="0"/>
              <a:t>Tania Paredes</a:t>
            </a:r>
          </a:p>
        </p:txBody>
      </p:sp>
    </p:spTree>
    <p:extLst>
      <p:ext uri="{BB962C8B-B14F-4D97-AF65-F5344CB8AC3E}">
        <p14:creationId xmlns:p14="http://schemas.microsoft.com/office/powerpoint/2010/main" val="718787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1C037CE2-A32A-00E2-4AF8-C08060063B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BC401BF8-6246-6045-543D-733BD94193E4}"/>
              </a:ext>
            </a:extLst>
          </p:cNvPr>
          <p:cNvSpPr txBox="1"/>
          <p:nvPr/>
        </p:nvSpPr>
        <p:spPr>
          <a:xfrm>
            <a:off x="865632" y="1951672"/>
            <a:ext cx="2036064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419" sz="2400" b="1" i="0" dirty="0">
                <a:solidFill>
                  <a:srgbClr val="000000"/>
                </a:solidFill>
                <a:effectLst/>
                <a:latin typeface="+mj-lt"/>
              </a:rPr>
              <a:t>¿Cuál es la satisfacción laboral promedio por género?</a:t>
            </a:r>
            <a:endParaRPr lang="es-419" sz="2400" b="1" dirty="0">
              <a:latin typeface="+mj-lt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7E89968B-8340-672A-CF67-9860FDD75A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9376" y="1005472"/>
            <a:ext cx="8637449" cy="5401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12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1C037CE2-A32A-00E2-4AF8-C08060063B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78628414-4B06-B431-0071-F90CCED92A4F}"/>
              </a:ext>
            </a:extLst>
          </p:cNvPr>
          <p:cNvSpPr txBox="1"/>
          <p:nvPr/>
        </p:nvSpPr>
        <p:spPr>
          <a:xfrm>
            <a:off x="409325" y="2644170"/>
            <a:ext cx="329184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419" sz="2400" b="1" i="0" dirty="0">
                <a:solidFill>
                  <a:srgbClr val="000000"/>
                </a:solidFill>
                <a:effectLst/>
                <a:latin typeface="+mj-lt"/>
              </a:rPr>
              <a:t>¿Cuál es el promedio de satisfacción con el ambiente laboral por género?</a:t>
            </a:r>
            <a:endParaRPr lang="es-419" sz="2400" b="1" dirty="0">
              <a:latin typeface="+mj-lt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9EE208C2-9E3D-B293-4AB2-2499D31C99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1165" y="1045756"/>
            <a:ext cx="8367181" cy="5583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169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1C037CE2-A32A-00E2-4AF8-C08060063B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DE8A34F1-14D9-06F9-8CD4-2BC88A5F38CA}"/>
              </a:ext>
            </a:extLst>
          </p:cNvPr>
          <p:cNvSpPr txBox="1"/>
          <p:nvPr/>
        </p:nvSpPr>
        <p:spPr>
          <a:xfrm rot="10800000" flipV="1">
            <a:off x="499873" y="2388739"/>
            <a:ext cx="327964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419" sz="2400" b="1" i="0" dirty="0">
                <a:solidFill>
                  <a:srgbClr val="000000"/>
                </a:solidFill>
                <a:effectLst/>
                <a:latin typeface="+mj-lt"/>
              </a:rPr>
              <a:t>¿Cuál es el promedio de Balance Vida y Carrera por género?</a:t>
            </a:r>
            <a:endParaRPr lang="es-419" sz="2400" b="1" dirty="0">
              <a:latin typeface="+mj-lt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3E8B7169-DE4C-2E52-AB83-C206098F52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9521" y="950975"/>
            <a:ext cx="8238920" cy="5664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715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1C037CE2-A32A-00E2-4AF8-C08060063B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5E20AB04-5820-91E5-2A49-03776515D0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3926" y="963168"/>
            <a:ext cx="8386675" cy="5675376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C8A16F07-5F4B-E08D-BB8C-FC33BBBA352F}"/>
              </a:ext>
            </a:extLst>
          </p:cNvPr>
          <p:cNvSpPr txBox="1"/>
          <p:nvPr/>
        </p:nvSpPr>
        <p:spPr>
          <a:xfrm>
            <a:off x="743711" y="2121331"/>
            <a:ext cx="2584704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419" sz="2400" b="1" i="0" dirty="0">
                <a:solidFill>
                  <a:srgbClr val="000000"/>
                </a:solidFill>
                <a:effectLst/>
                <a:latin typeface="+mj-lt"/>
              </a:rPr>
              <a:t>¿Cuál es la distribución de niveles de puesto por género, personas empleadas e ingreso promedio mensual?</a:t>
            </a:r>
            <a:endParaRPr lang="es-419" sz="24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31655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1C037CE2-A32A-00E2-4AF8-C08060063B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C24FDE93-4014-9A8E-BC7B-97E0673720AE}"/>
              </a:ext>
            </a:extLst>
          </p:cNvPr>
          <p:cNvSpPr txBox="1"/>
          <p:nvPr/>
        </p:nvSpPr>
        <p:spPr>
          <a:xfrm rot="10800000" flipV="1">
            <a:off x="117532" y="2719399"/>
            <a:ext cx="358444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419" sz="2400" b="1" i="0" dirty="0">
                <a:solidFill>
                  <a:srgbClr val="000000"/>
                </a:solidFill>
                <a:effectLst/>
                <a:latin typeface="+mj-lt"/>
              </a:rPr>
              <a:t>¿Cuántas Mujeres y Hombres están empleadas en cada puesto?</a:t>
            </a:r>
            <a:endParaRPr lang="es-419" sz="2400" b="1" dirty="0">
              <a:latin typeface="+mj-lt"/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F29D284F-8706-09E7-C2B2-C682A8EFC1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9512" y="859537"/>
            <a:ext cx="8322827" cy="5779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023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1C037CE2-A32A-00E2-4AF8-C08060063B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DA09F9EA-41D0-8025-4B0D-53894EC9034F}"/>
              </a:ext>
            </a:extLst>
          </p:cNvPr>
          <p:cNvSpPr txBox="1"/>
          <p:nvPr/>
        </p:nvSpPr>
        <p:spPr>
          <a:xfrm>
            <a:off x="792480" y="1828800"/>
            <a:ext cx="8912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/>
              <a:t> </a:t>
            </a:r>
            <a:endParaRPr lang="es-419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B3C40880-691E-5BFC-AB05-87D9801A8749}"/>
              </a:ext>
            </a:extLst>
          </p:cNvPr>
          <p:cNvSpPr txBox="1"/>
          <p:nvPr/>
        </p:nvSpPr>
        <p:spPr>
          <a:xfrm>
            <a:off x="1024128" y="2967335"/>
            <a:ext cx="80954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5400" b="1" dirty="0"/>
              <a:t>GRACIAS</a:t>
            </a:r>
            <a:r>
              <a:rPr lang="es-419" sz="3200" b="1" dirty="0"/>
              <a:t> 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258B72C8-CC2D-EA72-3330-AEE2251BC4F5}"/>
              </a:ext>
            </a:extLst>
          </p:cNvPr>
          <p:cNvSpPr txBox="1"/>
          <p:nvPr/>
        </p:nvSpPr>
        <p:spPr>
          <a:xfrm>
            <a:off x="10107168" y="6059424"/>
            <a:ext cx="18775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2000"/>
              <a:t>Maricela García </a:t>
            </a:r>
          </a:p>
          <a:p>
            <a:r>
              <a:rPr lang="es-419" sz="2000"/>
              <a:t>Tania Paredes</a:t>
            </a:r>
            <a:endParaRPr lang="es-419" sz="2000" dirty="0"/>
          </a:p>
        </p:txBody>
      </p:sp>
    </p:spTree>
    <p:extLst>
      <p:ext uri="{BB962C8B-B14F-4D97-AF65-F5344CB8AC3E}">
        <p14:creationId xmlns:p14="http://schemas.microsoft.com/office/powerpoint/2010/main" val="32847683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1C037CE2-A32A-00E2-4AF8-C08060063B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DA09F9EA-41D0-8025-4B0D-53894EC9034F}"/>
              </a:ext>
            </a:extLst>
          </p:cNvPr>
          <p:cNvSpPr txBox="1"/>
          <p:nvPr/>
        </p:nvSpPr>
        <p:spPr>
          <a:xfrm>
            <a:off x="792480" y="1828800"/>
            <a:ext cx="8912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dirty="0"/>
              <a:t> 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B3C40880-691E-5BFC-AB05-87D9801A8749}"/>
              </a:ext>
            </a:extLst>
          </p:cNvPr>
          <p:cNvSpPr txBox="1"/>
          <p:nvPr/>
        </p:nvSpPr>
        <p:spPr>
          <a:xfrm>
            <a:off x="1036320" y="2844225"/>
            <a:ext cx="80954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3200" b="1" dirty="0"/>
              <a:t>CONSULTAS BÁSICAS </a:t>
            </a:r>
          </a:p>
        </p:txBody>
      </p:sp>
    </p:spTree>
    <p:extLst>
      <p:ext uri="{BB962C8B-B14F-4D97-AF65-F5344CB8AC3E}">
        <p14:creationId xmlns:p14="http://schemas.microsoft.com/office/powerpoint/2010/main" val="26072022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1C037CE2-A32A-00E2-4AF8-C08060063B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BFFB9822-15EA-4415-A034-6600366CA5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9873" y="1206095"/>
            <a:ext cx="7929996" cy="5269694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B7508499-8558-0444-5BA2-1D7864F74828}"/>
              </a:ext>
            </a:extLst>
          </p:cNvPr>
          <p:cNvSpPr txBox="1"/>
          <p:nvPr/>
        </p:nvSpPr>
        <p:spPr>
          <a:xfrm>
            <a:off x="653144" y="2311123"/>
            <a:ext cx="3235569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419" sz="2400" b="1" dirty="0">
                <a:latin typeface="+mj-lt"/>
              </a:rPr>
              <a:t>¿Cuántas personas empleadas hay en la base (activas e inactivas)?</a:t>
            </a:r>
          </a:p>
          <a:p>
            <a:pPr algn="ctr"/>
            <a:endParaRPr lang="en-US" sz="2400" b="1" dirty="0">
              <a:latin typeface="+mj-lt"/>
              <a:ea typeface="+mj-ea"/>
              <a:cs typeface="+mj-cs"/>
            </a:endParaRPr>
          </a:p>
          <a:p>
            <a:pPr algn="ctr"/>
            <a:r>
              <a:rPr lang="en-US" sz="3200" b="1" kern="1200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Count</a:t>
            </a:r>
          </a:p>
          <a:p>
            <a:endParaRPr lang="en-US" sz="2000" kern="1200" dirty="0">
              <a:latin typeface="+mj-lt"/>
              <a:ea typeface="+mj-ea"/>
              <a:cs typeface="+mj-cs"/>
            </a:endParaRPr>
          </a:p>
          <a:p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524991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1C037CE2-A32A-00E2-4AF8-C08060063B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79E6C069-0C69-F2F6-B419-6C144C5158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7721" y="1176676"/>
            <a:ext cx="7641590" cy="5394946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A2C809F1-24D8-1F20-C01C-0FCDD759EA7B}"/>
              </a:ext>
            </a:extLst>
          </p:cNvPr>
          <p:cNvSpPr txBox="1"/>
          <p:nvPr/>
        </p:nvSpPr>
        <p:spPr>
          <a:xfrm>
            <a:off x="1014884" y="2408667"/>
            <a:ext cx="2713055" cy="2537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813816">
              <a:lnSpc>
                <a:spcPct val="90000"/>
              </a:lnSpc>
              <a:spcBef>
                <a:spcPct val="0"/>
              </a:spcBef>
              <a:spcAft>
                <a:spcPts val="534"/>
              </a:spcAft>
            </a:pPr>
            <a:r>
              <a:rPr lang="en-US" sz="2400" b="1" kern="1200" dirty="0">
                <a:latin typeface="+mj-lt"/>
                <a:ea typeface="+mj-ea"/>
                <a:cs typeface="+mj-cs"/>
              </a:rPr>
              <a:t>¿</a:t>
            </a:r>
            <a:r>
              <a:rPr lang="en-US" sz="2400" b="1" kern="1200" dirty="0" err="1">
                <a:latin typeface="+mj-lt"/>
                <a:ea typeface="+mj-ea"/>
                <a:cs typeface="+mj-cs"/>
              </a:rPr>
              <a:t>Cuántas</a:t>
            </a:r>
            <a:r>
              <a:rPr lang="en-US" sz="2400" b="1" kern="1200" dirty="0">
                <a:latin typeface="+mj-lt"/>
                <a:ea typeface="+mj-ea"/>
                <a:cs typeface="+mj-cs"/>
              </a:rPr>
              <a:t> personas </a:t>
            </a:r>
            <a:r>
              <a:rPr lang="en-US" sz="2400" b="1" kern="1200" dirty="0" err="1">
                <a:latin typeface="+mj-lt"/>
                <a:ea typeface="+mj-ea"/>
                <a:cs typeface="+mj-cs"/>
              </a:rPr>
              <a:t>empleadas</a:t>
            </a:r>
            <a:r>
              <a:rPr lang="en-US" sz="2400" b="1" kern="1200" dirty="0">
                <a:latin typeface="+mj-lt"/>
                <a:ea typeface="+mj-ea"/>
                <a:cs typeface="+mj-cs"/>
              </a:rPr>
              <a:t> se </a:t>
            </a:r>
            <a:r>
              <a:rPr lang="en-US" sz="2400" b="1" kern="1200" dirty="0" err="1">
                <a:latin typeface="+mj-lt"/>
                <a:ea typeface="+mj-ea"/>
                <a:cs typeface="+mj-cs"/>
              </a:rPr>
              <a:t>han</a:t>
            </a:r>
            <a:r>
              <a:rPr lang="en-US" sz="2400" b="1" kern="1200" dirty="0">
                <a:latin typeface="+mj-lt"/>
                <a:ea typeface="+mj-ea"/>
                <a:cs typeface="+mj-cs"/>
              </a:rPr>
              <a:t> </a:t>
            </a:r>
            <a:r>
              <a:rPr lang="en-US" sz="2400" b="1" kern="1200" dirty="0" err="1">
                <a:latin typeface="+mj-lt"/>
                <a:ea typeface="+mj-ea"/>
                <a:cs typeface="+mj-cs"/>
              </a:rPr>
              <a:t>ido</a:t>
            </a:r>
            <a:r>
              <a:rPr lang="en-US" sz="2400" b="1" kern="1200" dirty="0">
                <a:latin typeface="+mj-lt"/>
                <a:ea typeface="+mj-ea"/>
                <a:cs typeface="+mj-cs"/>
              </a:rPr>
              <a:t> (</a:t>
            </a:r>
            <a:r>
              <a:rPr lang="en-US" sz="2400" b="1" kern="1200" dirty="0" err="1">
                <a:latin typeface="+mj-lt"/>
                <a:ea typeface="+mj-ea"/>
                <a:cs typeface="+mj-cs"/>
              </a:rPr>
              <a:t>inactivas</a:t>
            </a:r>
            <a:r>
              <a:rPr lang="en-US" sz="2400" b="1" kern="1200" dirty="0">
                <a:latin typeface="+mj-lt"/>
                <a:ea typeface="+mj-ea"/>
                <a:cs typeface="+mj-cs"/>
              </a:rPr>
              <a:t>)?</a:t>
            </a:r>
          </a:p>
          <a:p>
            <a:pPr algn="ctr" defTabSz="813816">
              <a:lnSpc>
                <a:spcPct val="90000"/>
              </a:lnSpc>
              <a:spcBef>
                <a:spcPct val="0"/>
              </a:spcBef>
              <a:spcAft>
                <a:spcPts val="534"/>
              </a:spcAft>
            </a:pPr>
            <a:endParaRPr lang="en-US" b="1" dirty="0">
              <a:latin typeface="+mj-lt"/>
              <a:ea typeface="+mj-ea"/>
              <a:cs typeface="+mj-cs"/>
            </a:endParaRPr>
          </a:p>
          <a:p>
            <a:pPr algn="ctr" defTabSz="813816">
              <a:lnSpc>
                <a:spcPct val="90000"/>
              </a:lnSpc>
              <a:spcBef>
                <a:spcPct val="0"/>
              </a:spcBef>
              <a:spcAft>
                <a:spcPts val="534"/>
              </a:spcAft>
            </a:pPr>
            <a:endParaRPr lang="en-US" sz="1800" b="1" kern="1200" dirty="0">
              <a:latin typeface="+mj-lt"/>
              <a:ea typeface="+mj-ea"/>
              <a:cs typeface="+mj-cs"/>
            </a:endParaRPr>
          </a:p>
          <a:p>
            <a:pPr algn="ctr" defTabSz="813816">
              <a:lnSpc>
                <a:spcPct val="90000"/>
              </a:lnSpc>
              <a:spcBef>
                <a:spcPct val="0"/>
              </a:spcBef>
              <a:spcAft>
                <a:spcPts val="534"/>
              </a:spcAft>
            </a:pPr>
            <a:endParaRPr lang="en-US" b="1" dirty="0">
              <a:latin typeface="+mj-lt"/>
              <a:ea typeface="+mj-ea"/>
              <a:cs typeface="+mj-cs"/>
            </a:endParaRPr>
          </a:p>
          <a:p>
            <a:pPr algn="ctr" defTabSz="813816">
              <a:lnSpc>
                <a:spcPct val="90000"/>
              </a:lnSpc>
              <a:spcBef>
                <a:spcPct val="0"/>
              </a:spcBef>
              <a:spcAft>
                <a:spcPts val="534"/>
              </a:spcAft>
            </a:pPr>
            <a:r>
              <a:rPr lang="en-US" sz="3200" b="1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COUNT</a:t>
            </a:r>
            <a:endParaRPr lang="en-US" sz="3200" b="1" kern="1200" dirty="0">
              <a:solidFill>
                <a:srgbClr val="FF0000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618880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1C037CE2-A32A-00E2-4AF8-C08060063B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F5AB84C7-F0FA-6ABF-537C-568765454792}"/>
              </a:ext>
            </a:extLst>
          </p:cNvPr>
          <p:cNvSpPr txBox="1"/>
          <p:nvPr/>
        </p:nvSpPr>
        <p:spPr>
          <a:xfrm>
            <a:off x="293914" y="2464120"/>
            <a:ext cx="4247941" cy="24499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 b="1" i="0" kern="1200" dirty="0">
                <a:effectLst/>
                <a:latin typeface="+mj-lt"/>
                <a:ea typeface="+mj-ea"/>
                <a:cs typeface="+mj-cs"/>
              </a:rPr>
              <a:t>¿</a:t>
            </a:r>
            <a:r>
              <a:rPr lang="en-US" sz="2400" b="1" i="0" kern="1200" dirty="0" err="1">
                <a:effectLst/>
                <a:latin typeface="+mj-lt"/>
                <a:ea typeface="+mj-ea"/>
                <a:cs typeface="+mj-cs"/>
              </a:rPr>
              <a:t>Cuántas</a:t>
            </a:r>
            <a:r>
              <a:rPr lang="en-US" sz="2400" b="1" i="0" kern="1200" dirty="0">
                <a:effectLst/>
                <a:latin typeface="+mj-lt"/>
                <a:ea typeface="+mj-ea"/>
                <a:cs typeface="+mj-cs"/>
              </a:rPr>
              <a:t> personas </a:t>
            </a:r>
            <a:r>
              <a:rPr lang="en-US" sz="2400" b="1" i="0" kern="1200" dirty="0" err="1">
                <a:effectLst/>
                <a:latin typeface="+mj-lt"/>
                <a:ea typeface="+mj-ea"/>
                <a:cs typeface="+mj-cs"/>
              </a:rPr>
              <a:t>empleadas</a:t>
            </a:r>
            <a:r>
              <a:rPr lang="en-US" sz="2400" b="1" i="0" kern="1200" dirty="0">
                <a:effectLst/>
                <a:latin typeface="+mj-lt"/>
                <a:ea typeface="+mj-ea"/>
                <a:cs typeface="+mj-cs"/>
              </a:rPr>
              <a:t> hay </a:t>
            </a:r>
            <a:r>
              <a:rPr lang="en-US" sz="2400" b="1" i="0" kern="1200" dirty="0" err="1">
                <a:effectLst/>
                <a:latin typeface="+mj-lt"/>
                <a:ea typeface="+mj-ea"/>
                <a:cs typeface="+mj-cs"/>
              </a:rPr>
              <a:t>por</a:t>
            </a:r>
            <a:r>
              <a:rPr lang="en-US" sz="2400" b="1" i="0" kern="1200" dirty="0">
                <a:effectLst/>
                <a:latin typeface="+mj-lt"/>
                <a:ea typeface="+mj-ea"/>
                <a:cs typeface="+mj-cs"/>
              </a:rPr>
              <a:t> </a:t>
            </a:r>
            <a:r>
              <a:rPr lang="en-US" sz="2400" b="1" i="0" kern="1200" dirty="0" err="1">
                <a:effectLst/>
                <a:latin typeface="+mj-lt"/>
                <a:ea typeface="+mj-ea"/>
                <a:cs typeface="+mj-cs"/>
              </a:rPr>
              <a:t>género</a:t>
            </a:r>
            <a:r>
              <a:rPr lang="en-US" sz="2400" b="1" i="0" kern="1200" dirty="0">
                <a:effectLst/>
                <a:latin typeface="+mj-lt"/>
                <a:ea typeface="+mj-ea"/>
                <a:cs typeface="+mj-cs"/>
              </a:rPr>
              <a:t>?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dirty="0">
              <a:latin typeface="+mj-lt"/>
              <a:ea typeface="+mj-ea"/>
              <a:cs typeface="+mj-cs"/>
            </a:endParaRP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dirty="0">
              <a:latin typeface="+mj-lt"/>
              <a:ea typeface="+mj-ea"/>
              <a:cs typeface="+mj-cs"/>
            </a:endParaRP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COUNT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GROUP BY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94D84B0-EEFF-57A4-F39E-D92B44FC3A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5757" y="1024932"/>
            <a:ext cx="7780877" cy="5617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094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1C037CE2-A32A-00E2-4AF8-C08060063B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C7E53DB6-5E08-F703-CA03-53399AACEBB6}"/>
              </a:ext>
            </a:extLst>
          </p:cNvPr>
          <p:cNvSpPr txBox="1"/>
          <p:nvPr/>
        </p:nvSpPr>
        <p:spPr>
          <a:xfrm>
            <a:off x="766187" y="2715204"/>
            <a:ext cx="3049910" cy="25945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 b="1" i="0" kern="1200" dirty="0">
                <a:effectLst/>
                <a:latin typeface="+mj-lt"/>
                <a:ea typeface="+mj-ea"/>
                <a:cs typeface="+mj-cs"/>
              </a:rPr>
              <a:t>¿</a:t>
            </a:r>
            <a:r>
              <a:rPr lang="en-US" sz="2400" b="1" i="0" kern="1200" dirty="0" err="1">
                <a:effectLst/>
                <a:latin typeface="+mj-lt"/>
                <a:ea typeface="+mj-ea"/>
                <a:cs typeface="+mj-cs"/>
              </a:rPr>
              <a:t>Cuál</a:t>
            </a:r>
            <a:r>
              <a:rPr lang="en-US" sz="2400" b="1" i="0" kern="1200" dirty="0">
                <a:effectLst/>
                <a:latin typeface="+mj-lt"/>
                <a:ea typeface="+mj-ea"/>
                <a:cs typeface="+mj-cs"/>
              </a:rPr>
              <a:t> es la </a:t>
            </a:r>
            <a:r>
              <a:rPr lang="en-US" sz="2400" b="1" i="0" kern="1200" dirty="0" err="1">
                <a:effectLst/>
                <a:latin typeface="+mj-lt"/>
                <a:ea typeface="+mj-ea"/>
                <a:cs typeface="+mj-cs"/>
              </a:rPr>
              <a:t>satisfacción</a:t>
            </a:r>
            <a:r>
              <a:rPr lang="en-US" sz="2400" b="1" i="0" kern="1200" dirty="0">
                <a:effectLst/>
                <a:latin typeface="+mj-lt"/>
                <a:ea typeface="+mj-ea"/>
                <a:cs typeface="+mj-cs"/>
              </a:rPr>
              <a:t> </a:t>
            </a:r>
            <a:r>
              <a:rPr lang="en-US" sz="2400" b="1" i="0" kern="1200" dirty="0" err="1">
                <a:effectLst/>
                <a:latin typeface="+mj-lt"/>
                <a:ea typeface="+mj-ea"/>
                <a:cs typeface="+mj-cs"/>
              </a:rPr>
              <a:t>laboral</a:t>
            </a:r>
            <a:r>
              <a:rPr lang="en-US" sz="2400" b="1" i="0" kern="1200" dirty="0">
                <a:effectLst/>
                <a:latin typeface="+mj-lt"/>
                <a:ea typeface="+mj-ea"/>
                <a:cs typeface="+mj-cs"/>
              </a:rPr>
              <a:t> </a:t>
            </a:r>
            <a:r>
              <a:rPr lang="en-US" sz="2400" b="1" i="0" kern="1200" dirty="0" err="1">
                <a:effectLst/>
                <a:latin typeface="+mj-lt"/>
                <a:ea typeface="+mj-ea"/>
                <a:cs typeface="+mj-cs"/>
              </a:rPr>
              <a:t>promedio</a:t>
            </a:r>
            <a:r>
              <a:rPr lang="en-US" sz="2400" b="1" i="0" kern="1200" dirty="0">
                <a:effectLst/>
                <a:latin typeface="+mj-lt"/>
                <a:ea typeface="+mj-ea"/>
                <a:cs typeface="+mj-cs"/>
              </a:rPr>
              <a:t> de las personas </a:t>
            </a:r>
            <a:r>
              <a:rPr lang="en-US" sz="2400" b="1" i="0" kern="1200" dirty="0" err="1">
                <a:effectLst/>
                <a:latin typeface="+mj-lt"/>
                <a:ea typeface="+mj-ea"/>
                <a:cs typeface="+mj-cs"/>
              </a:rPr>
              <a:t>empleadas</a:t>
            </a:r>
            <a:r>
              <a:rPr lang="en-US" sz="2400" b="1" i="0" kern="1200" dirty="0">
                <a:effectLst/>
                <a:latin typeface="+mj-lt"/>
                <a:ea typeface="+mj-ea"/>
                <a:cs typeface="+mj-cs"/>
              </a:rPr>
              <a:t> </a:t>
            </a:r>
            <a:r>
              <a:rPr lang="en-US" sz="2400" b="1" i="0" kern="1200" dirty="0" err="1">
                <a:effectLst/>
                <a:latin typeface="+mj-lt"/>
                <a:ea typeface="+mj-ea"/>
                <a:cs typeface="+mj-cs"/>
              </a:rPr>
              <a:t>activas</a:t>
            </a:r>
            <a:r>
              <a:rPr lang="en-US" sz="2400" b="1" i="0" kern="1200" dirty="0">
                <a:effectLst/>
                <a:latin typeface="+mj-lt"/>
                <a:ea typeface="+mj-ea"/>
                <a:cs typeface="+mj-cs"/>
              </a:rPr>
              <a:t>?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1800" dirty="0">
              <a:latin typeface="+mj-lt"/>
              <a:ea typeface="+mj-ea"/>
              <a:cs typeface="+mj-cs"/>
            </a:endParaRP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kern="1200" dirty="0">
              <a:latin typeface="+mj-lt"/>
              <a:ea typeface="+mj-ea"/>
              <a:cs typeface="+mj-cs"/>
            </a:endParaRP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AVG</a:t>
            </a:r>
            <a:endParaRPr lang="en-US" sz="3200" b="1" kern="1200" dirty="0">
              <a:solidFill>
                <a:srgbClr val="FF0000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CCB5C92-DF41-EE2A-B67E-4A5155DE5F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4256" y="1173246"/>
            <a:ext cx="7918101" cy="5447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387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1C037CE2-A32A-00E2-4AF8-C08060063B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DA09F9EA-41D0-8025-4B0D-53894EC9034F}"/>
              </a:ext>
            </a:extLst>
          </p:cNvPr>
          <p:cNvSpPr txBox="1"/>
          <p:nvPr/>
        </p:nvSpPr>
        <p:spPr>
          <a:xfrm>
            <a:off x="792480" y="1828800"/>
            <a:ext cx="8912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dirty="0"/>
              <a:t> 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B3C40880-691E-5BFC-AB05-87D9801A8749}"/>
              </a:ext>
            </a:extLst>
          </p:cNvPr>
          <p:cNvSpPr txBox="1"/>
          <p:nvPr/>
        </p:nvSpPr>
        <p:spPr>
          <a:xfrm>
            <a:off x="1036320" y="2844225"/>
            <a:ext cx="80954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3200" b="1" dirty="0"/>
              <a:t>CONSULTAS AVANZADAS 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258B72C8-CC2D-EA72-3330-AEE2251BC4F5}"/>
              </a:ext>
            </a:extLst>
          </p:cNvPr>
          <p:cNvSpPr txBox="1"/>
          <p:nvPr/>
        </p:nvSpPr>
        <p:spPr>
          <a:xfrm>
            <a:off x="10107168" y="6059424"/>
            <a:ext cx="18775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2000" dirty="0"/>
              <a:t>Maricela García </a:t>
            </a:r>
          </a:p>
          <a:p>
            <a:r>
              <a:rPr lang="es-419" sz="2000" dirty="0"/>
              <a:t>Tania Paredes</a:t>
            </a:r>
          </a:p>
        </p:txBody>
      </p:sp>
    </p:spTree>
    <p:extLst>
      <p:ext uri="{BB962C8B-B14F-4D97-AF65-F5344CB8AC3E}">
        <p14:creationId xmlns:p14="http://schemas.microsoft.com/office/powerpoint/2010/main" val="7066348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1C037CE2-A32A-00E2-4AF8-C08060063B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26198545-92CF-08D2-8914-9513ABCB0F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3080" y="865632"/>
            <a:ext cx="8435760" cy="5821680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2551AAB3-D13E-167C-6E4D-CF3D53C382B9}"/>
              </a:ext>
            </a:extLst>
          </p:cNvPr>
          <p:cNvSpPr txBox="1"/>
          <p:nvPr/>
        </p:nvSpPr>
        <p:spPr>
          <a:xfrm>
            <a:off x="792480" y="2084832"/>
            <a:ext cx="237744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419" sz="2400" b="1" i="0" dirty="0">
                <a:solidFill>
                  <a:srgbClr val="000000"/>
                </a:solidFill>
                <a:effectLst/>
                <a:latin typeface="+mj-lt"/>
              </a:rPr>
              <a:t>¿Cuál es el ingreso mensual por género?</a:t>
            </a:r>
          </a:p>
          <a:p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1202026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1C037CE2-A32A-00E2-4AF8-C08060063B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4A142C69-EA05-14EC-53CB-D443988EB480}"/>
              </a:ext>
            </a:extLst>
          </p:cNvPr>
          <p:cNvSpPr txBox="1"/>
          <p:nvPr/>
        </p:nvSpPr>
        <p:spPr>
          <a:xfrm>
            <a:off x="317552" y="2633472"/>
            <a:ext cx="293827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419" sz="2400" b="1" i="0" dirty="0">
                <a:solidFill>
                  <a:srgbClr val="000000"/>
                </a:solidFill>
                <a:effectLst/>
                <a:latin typeface="+mj-lt"/>
              </a:rPr>
              <a:t>¿Cuál es la distribución de personas inactivas por género?</a:t>
            </a:r>
          </a:p>
          <a:p>
            <a:endParaRPr lang="es-419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endParaRPr lang="es-419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A013F87-A6E5-9304-77CA-B051C4ACDA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3375" y="1280160"/>
            <a:ext cx="8508897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709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plantillabeduprueba</Template>
  <TotalTime>112</TotalTime>
  <Words>184</Words>
  <Application>Microsoft Office PowerPoint</Application>
  <PresentationFormat>Panorámica</PresentationFormat>
  <Paragraphs>42</Paragraphs>
  <Slides>15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Times New Roman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TANIA P</dc:creator>
  <cp:lastModifiedBy>TANIA P</cp:lastModifiedBy>
  <cp:revision>1</cp:revision>
  <dcterms:created xsi:type="dcterms:W3CDTF">2023-06-22T03:23:40Z</dcterms:created>
  <dcterms:modified xsi:type="dcterms:W3CDTF">2023-06-22T05:16:37Z</dcterms:modified>
</cp:coreProperties>
</file>